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6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RGPD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Règlement général </a:t>
            </a:r>
            <a:r>
              <a:rPr lang="fr-FR" dirty="0" err="1" smtClean="0"/>
              <a:t>sUR</a:t>
            </a:r>
            <a:r>
              <a:rPr lang="fr-FR" dirty="0" smtClean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la protection des données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0418" y="5915505"/>
            <a:ext cx="1439232" cy="80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89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Sécuriser les données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1678" y="1802920"/>
            <a:ext cx="10178322" cy="4183810"/>
          </a:xfrm>
        </p:spPr>
        <p:txBody>
          <a:bodyPr/>
          <a:lstStyle/>
          <a:p>
            <a:r>
              <a:rPr lang="fr-FR" b="1" dirty="0" smtClean="0"/>
              <a:t>Se protéger contre le piratage et les failles de sécurité </a:t>
            </a:r>
            <a:r>
              <a:rPr lang="fr-FR" dirty="0" smtClean="0"/>
              <a:t>: CMS et plugins mis à jour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Se renseigner sur la fiabilité d’une application ou d’un plugin avant installation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b="1" dirty="0" smtClean="0"/>
              <a:t>Chiffrement de l’échange de données </a:t>
            </a:r>
            <a:r>
              <a:rPr lang="fr-FR" dirty="0" smtClean="0"/>
              <a:t>: certificat SSL/TLS (https://....)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Politique de </a:t>
            </a:r>
            <a:r>
              <a:rPr lang="fr-FR" b="1" dirty="0" smtClean="0"/>
              <a:t>sécurité des mots de passe </a:t>
            </a:r>
            <a:r>
              <a:rPr lang="fr-FR" dirty="0" smtClean="0"/>
              <a:t>administrateurs et utilisateurs</a:t>
            </a:r>
          </a:p>
          <a:p>
            <a:endParaRPr lang="fr-FR" b="1" dirty="0"/>
          </a:p>
          <a:p>
            <a:r>
              <a:rPr lang="fr-FR" b="1" dirty="0" smtClean="0"/>
              <a:t>Obligation de signalement à la CNIL </a:t>
            </a:r>
            <a:r>
              <a:rPr lang="fr-FR" dirty="0" smtClean="0"/>
              <a:t>en cas de violation / divulgation des données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500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</a:t>
            </a:r>
            <a:br>
              <a:rPr lang="fr-FR" dirty="0" smtClean="0"/>
            </a:br>
            <a:r>
              <a:rPr lang="fr-FR" dirty="0" smtClean="0"/>
              <a:t>Générale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577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1678" y="2389522"/>
            <a:ext cx="10178322" cy="4298661"/>
          </a:xfrm>
        </p:spPr>
        <p:txBody>
          <a:bodyPr/>
          <a:lstStyle/>
          <a:p>
            <a:r>
              <a:rPr lang="fr-FR" b="1" dirty="0"/>
              <a:t>Redonner aux citoyens le contrôle de leurs données </a:t>
            </a:r>
            <a:r>
              <a:rPr lang="fr-FR" b="1" dirty="0" smtClean="0"/>
              <a:t>personnelles</a:t>
            </a:r>
            <a:br>
              <a:rPr lang="fr-FR" b="1" dirty="0" smtClean="0"/>
            </a:br>
            <a:r>
              <a:rPr lang="fr-FR" dirty="0" smtClean="0"/>
              <a:t>(protection </a:t>
            </a:r>
            <a:r>
              <a:rPr lang="fr-FR" dirty="0"/>
              <a:t>de la vie privée, droit à l’oubli, …) 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Inciter </a:t>
            </a:r>
            <a:r>
              <a:rPr lang="fr-FR" dirty="0" smtClean="0"/>
              <a:t>les personnes morales </a:t>
            </a:r>
            <a:r>
              <a:rPr lang="fr-FR" dirty="0"/>
              <a:t>à devenir responsables et garantes du respect de la vie privée 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Harmoniser </a:t>
            </a:r>
            <a:r>
              <a:rPr lang="fr-FR" dirty="0"/>
              <a:t>la règlementation européenne et rendre plus </a:t>
            </a:r>
            <a:r>
              <a:rPr lang="fr-FR" dirty="0" smtClean="0"/>
              <a:t>cohérente </a:t>
            </a:r>
            <a:r>
              <a:rPr lang="fr-FR" dirty="0"/>
              <a:t>l’action des autorités de contrôle</a:t>
            </a:r>
            <a:r>
              <a:rPr lang="fr-FR" dirty="0" smtClean="0"/>
              <a:t>.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Clarifier les responsabilités des responsables de traitements de données (numériques ou papier) et de leurs éventuels sous-traitants.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955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obligations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1678" y="1250830"/>
            <a:ext cx="10178322" cy="5520906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Créer et mettre à jour un </a:t>
            </a:r>
            <a:r>
              <a:rPr lang="fr-FR" b="1" dirty="0" smtClean="0"/>
              <a:t>registre des activités de traitement des données</a:t>
            </a:r>
          </a:p>
          <a:p>
            <a:r>
              <a:rPr lang="fr-FR" dirty="0" smtClean="0"/>
              <a:t>Désigner un </a:t>
            </a:r>
            <a:r>
              <a:rPr lang="fr-FR" b="1" dirty="0" smtClean="0"/>
              <a:t>DPO</a:t>
            </a:r>
            <a:r>
              <a:rPr lang="fr-FR" dirty="0" smtClean="0"/>
              <a:t> (Data Protection </a:t>
            </a:r>
            <a:r>
              <a:rPr lang="fr-FR" dirty="0" err="1" smtClean="0"/>
              <a:t>Officer</a:t>
            </a:r>
            <a:r>
              <a:rPr lang="fr-FR" dirty="0" smtClean="0"/>
              <a:t> ou Délégué à la Protection des Données) </a:t>
            </a:r>
            <a:r>
              <a:rPr lang="fr-FR" dirty="0" smtClean="0"/>
              <a:t>: responsable du traitement des données</a:t>
            </a:r>
          </a:p>
          <a:p>
            <a:r>
              <a:rPr lang="fr-FR" dirty="0"/>
              <a:t>« </a:t>
            </a:r>
            <a:r>
              <a:rPr lang="fr-FR" b="1" dirty="0" err="1"/>
              <a:t>Privacy</a:t>
            </a:r>
            <a:r>
              <a:rPr lang="fr-FR" b="1" dirty="0"/>
              <a:t> by design</a:t>
            </a:r>
            <a:r>
              <a:rPr lang="fr-FR" dirty="0"/>
              <a:t> </a:t>
            </a:r>
            <a:r>
              <a:rPr lang="fr-FR" dirty="0" smtClean="0"/>
              <a:t>» : </a:t>
            </a:r>
            <a:r>
              <a:rPr lang="fr-FR" dirty="0" smtClean="0"/>
              <a:t>Obligation de concevoir </a:t>
            </a:r>
            <a:r>
              <a:rPr lang="fr-FR" dirty="0" smtClean="0"/>
              <a:t>des produits/services </a:t>
            </a:r>
            <a:r>
              <a:rPr lang="fr-FR" dirty="0" smtClean="0"/>
              <a:t>qui veillent au respect </a:t>
            </a:r>
            <a:r>
              <a:rPr lang="fr-FR" dirty="0" smtClean="0"/>
              <a:t>de </a:t>
            </a:r>
            <a:r>
              <a:rPr lang="fr-FR" dirty="0" smtClean="0"/>
              <a:t>la protection des données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Informer </a:t>
            </a:r>
            <a:r>
              <a:rPr lang="fr-FR" dirty="0" smtClean="0"/>
              <a:t>les utilisateurs sur</a:t>
            </a:r>
          </a:p>
          <a:p>
            <a:pPr lvl="1"/>
            <a:r>
              <a:rPr lang="fr-FR" dirty="0" smtClean="0"/>
              <a:t>L’objectif / finalité </a:t>
            </a:r>
            <a:r>
              <a:rPr lang="fr-FR" dirty="0" smtClean="0"/>
              <a:t>de la collecte</a:t>
            </a:r>
          </a:p>
          <a:p>
            <a:pPr lvl="1"/>
            <a:r>
              <a:rPr lang="fr-FR" dirty="0" smtClean="0"/>
              <a:t>Les catégories de données utilisées</a:t>
            </a:r>
          </a:p>
          <a:p>
            <a:pPr lvl="1"/>
            <a:r>
              <a:rPr lang="fr-FR" dirty="0" smtClean="0"/>
              <a:t>Qui a accès aux données</a:t>
            </a:r>
          </a:p>
          <a:p>
            <a:pPr lvl="1"/>
            <a:r>
              <a:rPr lang="fr-FR" dirty="0" smtClean="0"/>
              <a:t>La durée de conservation des données</a:t>
            </a:r>
          </a:p>
          <a:p>
            <a:pPr lvl="1"/>
            <a:r>
              <a:rPr lang="fr-FR" dirty="0" smtClean="0"/>
              <a:t>Modalités selon lesquelles les personnes peuvent exercer leurs </a:t>
            </a:r>
            <a:r>
              <a:rPr lang="fr-FR" dirty="0" smtClean="0"/>
              <a:t>droits de consultation des archives (délai de 1 mois max pour répondre).</a:t>
            </a:r>
            <a:endParaRPr lang="fr-FR" dirty="0" smtClean="0"/>
          </a:p>
          <a:p>
            <a:r>
              <a:rPr lang="fr-FR" dirty="0" smtClean="0"/>
              <a:t>Obtenir le </a:t>
            </a:r>
            <a:r>
              <a:rPr lang="fr-FR" b="1" dirty="0" smtClean="0"/>
              <a:t>consentement préalable des </a:t>
            </a:r>
            <a:r>
              <a:rPr lang="fr-FR" b="1" dirty="0" smtClean="0"/>
              <a:t>utilisateurs </a:t>
            </a:r>
            <a:r>
              <a:rPr lang="fr-FR" dirty="0" smtClean="0"/>
              <a:t>(et en conserver </a:t>
            </a:r>
            <a:r>
              <a:rPr lang="fr-FR" dirty="0" smtClean="0"/>
              <a:t>la </a:t>
            </a:r>
            <a:r>
              <a:rPr lang="fr-FR" dirty="0" smtClean="0"/>
              <a:t>preuve)</a:t>
            </a:r>
            <a:endParaRPr lang="fr-FR" dirty="0" smtClean="0"/>
          </a:p>
          <a:p>
            <a:r>
              <a:rPr lang="fr-FR" dirty="0" smtClean="0"/>
              <a:t>Alerter la CNIL dans les 72h en cas de violation des données à caractère </a:t>
            </a:r>
            <a:r>
              <a:rPr lang="fr-FR" dirty="0" smtClean="0"/>
              <a:t>personnel</a:t>
            </a:r>
          </a:p>
          <a:p>
            <a:r>
              <a:rPr lang="fr-FR" dirty="0" smtClean="0"/>
              <a:t>En cas de non respect : amendes pouvant aller jusqu’à 4% du chiffre d’affaires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9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QUELLES Données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336868"/>
          </a:xfrm>
        </p:spPr>
        <p:txBody>
          <a:bodyPr>
            <a:normAutofit lnSpcReduction="10000"/>
          </a:bodyPr>
          <a:lstStyle/>
          <a:p>
            <a:r>
              <a:rPr lang="fr-FR" dirty="0"/>
              <a:t>Nom/prénom</a:t>
            </a:r>
          </a:p>
          <a:p>
            <a:r>
              <a:rPr lang="fr-FR" dirty="0"/>
              <a:t>Adresse email</a:t>
            </a:r>
          </a:p>
          <a:p>
            <a:r>
              <a:rPr lang="fr-FR" dirty="0"/>
              <a:t>Numéro de téléphone</a:t>
            </a:r>
          </a:p>
          <a:p>
            <a:r>
              <a:rPr lang="fr-FR" dirty="0"/>
              <a:t>Adresse postale</a:t>
            </a:r>
          </a:p>
          <a:p>
            <a:r>
              <a:rPr lang="fr-FR" dirty="0"/>
              <a:t>Adresse IP / données GPS (données de localisation)</a:t>
            </a:r>
          </a:p>
          <a:p>
            <a:r>
              <a:rPr lang="fr-FR" dirty="0"/>
              <a:t>Cookies</a:t>
            </a:r>
          </a:p>
          <a:p>
            <a:r>
              <a:rPr lang="fr-FR" dirty="0"/>
              <a:t>Numéro d’identification ou identifiants</a:t>
            </a:r>
          </a:p>
          <a:p>
            <a:r>
              <a:rPr lang="fr-FR" dirty="0"/>
              <a:t>Les données sensibles : informations relatives à l’identité physique, psychique, </a:t>
            </a:r>
            <a:r>
              <a:rPr lang="fr-FR" dirty="0"/>
              <a:t>médicale, génétique, économique, sensibilité religieuse, engagement politique ou syndical, appartenance ethnique, orientation sexuelle. Et toute données qui peuvent donner lieu à de la discrimination ou des préjugés.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229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Rgpd</a:t>
            </a:r>
            <a:r>
              <a:rPr lang="fr-FR" dirty="0" smtClean="0"/>
              <a:t> et</a:t>
            </a:r>
            <a:br>
              <a:rPr lang="fr-FR" dirty="0" smtClean="0"/>
            </a:br>
            <a:r>
              <a:rPr lang="fr-FR" dirty="0" smtClean="0"/>
              <a:t>Site web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905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Informer : Rédiger une Politique de confidentialité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097546"/>
          </a:xfrm>
        </p:spPr>
        <p:txBody>
          <a:bodyPr>
            <a:normAutofit lnSpcReduction="10000"/>
          </a:bodyPr>
          <a:lstStyle/>
          <a:p>
            <a:r>
              <a:rPr lang="fr-FR" dirty="0"/>
              <a:t>L’objectif de la collecte</a:t>
            </a:r>
          </a:p>
          <a:p>
            <a:r>
              <a:rPr lang="fr-FR" dirty="0"/>
              <a:t>Les catégories de données utilisées</a:t>
            </a:r>
          </a:p>
          <a:p>
            <a:r>
              <a:rPr lang="fr-FR" dirty="0"/>
              <a:t>Qui a accès aux données</a:t>
            </a:r>
          </a:p>
          <a:p>
            <a:r>
              <a:rPr lang="fr-FR" dirty="0"/>
              <a:t>La durée de conservation des </a:t>
            </a:r>
            <a:r>
              <a:rPr lang="fr-FR" dirty="0" smtClean="0"/>
              <a:t>données</a:t>
            </a:r>
          </a:p>
          <a:p>
            <a:r>
              <a:rPr lang="fr-FR" dirty="0" smtClean="0"/>
              <a:t>Rappeler les droits exerçables auprès du DPO :</a:t>
            </a:r>
          </a:p>
          <a:p>
            <a:pPr lvl="1"/>
            <a:r>
              <a:rPr lang="fr-FR" dirty="0" smtClean="0"/>
              <a:t>Accès (portabilité des données)</a:t>
            </a:r>
          </a:p>
          <a:p>
            <a:pPr lvl="1"/>
            <a:r>
              <a:rPr lang="fr-FR" dirty="0" smtClean="0"/>
              <a:t>Modification</a:t>
            </a:r>
          </a:p>
          <a:p>
            <a:pPr lvl="1"/>
            <a:r>
              <a:rPr lang="fr-FR" dirty="0" smtClean="0"/>
              <a:t>Suppression/opposition</a:t>
            </a:r>
          </a:p>
          <a:p>
            <a:pPr lvl="1"/>
            <a:r>
              <a:rPr lang="fr-FR" dirty="0"/>
              <a:t>Modalités </a:t>
            </a:r>
            <a:r>
              <a:rPr lang="fr-FR" dirty="0" smtClean="0"/>
              <a:t>d’exercer les droits (nom du DPO + moyens de le contacter)</a:t>
            </a:r>
          </a:p>
          <a:p>
            <a:r>
              <a:rPr lang="fr-FR" dirty="0" smtClean="0"/>
              <a:t>Informations sur la gestion des cookies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498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Informer : gestion des cookies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097546"/>
          </a:xfrm>
        </p:spPr>
        <p:txBody>
          <a:bodyPr/>
          <a:lstStyle/>
          <a:p>
            <a:r>
              <a:rPr lang="fr-FR" b="1" dirty="0" smtClean="0"/>
              <a:t>Cookies exemptés de consentement </a:t>
            </a:r>
            <a:r>
              <a:rPr lang="fr-FR" dirty="0" smtClean="0"/>
              <a:t>(sans </a:t>
            </a:r>
            <a:r>
              <a:rPr lang="fr-FR" dirty="0" err="1" smtClean="0"/>
              <a:t>tracker</a:t>
            </a:r>
            <a:r>
              <a:rPr lang="fr-FR" dirty="0" smtClean="0"/>
              <a:t>, ex : sessions…)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b="1" dirty="0" smtClean="0"/>
              <a:t>Cookies nécessitant un consentement préalable </a:t>
            </a:r>
            <a:r>
              <a:rPr lang="fr-FR" dirty="0" smtClean="0"/>
              <a:t>(avec </a:t>
            </a:r>
            <a:r>
              <a:rPr lang="fr-FR" dirty="0" err="1" smtClean="0"/>
              <a:t>tracker</a:t>
            </a:r>
            <a:r>
              <a:rPr lang="fr-FR" dirty="0" smtClean="0"/>
              <a:t>) :</a:t>
            </a:r>
          </a:p>
          <a:p>
            <a:pPr lvl="1"/>
            <a:r>
              <a:rPr lang="fr-FR" dirty="0" smtClean="0"/>
              <a:t>Google </a:t>
            </a:r>
            <a:r>
              <a:rPr lang="fr-FR" dirty="0" err="1" smtClean="0"/>
              <a:t>Analytics</a:t>
            </a:r>
            <a:endParaRPr lang="fr-FR" dirty="0" smtClean="0"/>
          </a:p>
          <a:p>
            <a:pPr lvl="1"/>
            <a:r>
              <a:rPr lang="fr-FR" dirty="0" smtClean="0"/>
              <a:t>Google </a:t>
            </a:r>
            <a:r>
              <a:rPr lang="fr-FR" dirty="0" err="1" smtClean="0"/>
              <a:t>AdWords</a:t>
            </a:r>
            <a:endParaRPr lang="fr-FR" dirty="0" smtClean="0"/>
          </a:p>
          <a:p>
            <a:pPr lvl="1"/>
            <a:r>
              <a:rPr lang="fr-FR" dirty="0" smtClean="0"/>
              <a:t>Photos / vidéos issues de plateformes (</a:t>
            </a:r>
            <a:r>
              <a:rPr lang="fr-FR" dirty="0" err="1" smtClean="0"/>
              <a:t>Youtube</a:t>
            </a:r>
            <a:r>
              <a:rPr lang="fr-FR" dirty="0" smtClean="0"/>
              <a:t>, Dailymotion, </a:t>
            </a:r>
            <a:r>
              <a:rPr lang="fr-FR" dirty="0"/>
              <a:t>I</a:t>
            </a:r>
            <a:r>
              <a:rPr lang="fr-FR" dirty="0" smtClean="0"/>
              <a:t>nstagram…)</a:t>
            </a:r>
          </a:p>
          <a:p>
            <a:pPr lvl="1"/>
            <a:r>
              <a:rPr lang="fr-FR" dirty="0" smtClean="0"/>
              <a:t>Plugins de réseaux sociaux (</a:t>
            </a:r>
            <a:r>
              <a:rPr lang="fr-FR" dirty="0" err="1" smtClean="0"/>
              <a:t>likebox</a:t>
            </a:r>
            <a:r>
              <a:rPr lang="fr-FR" dirty="0" smtClean="0"/>
              <a:t> </a:t>
            </a:r>
            <a:r>
              <a:rPr lang="fr-FR" dirty="0"/>
              <a:t>F</a:t>
            </a:r>
            <a:r>
              <a:rPr lang="fr-FR" dirty="0" smtClean="0"/>
              <a:t>acebook, badge, boutons de partage…)</a:t>
            </a:r>
          </a:p>
          <a:p>
            <a:pPr lvl="1"/>
            <a:r>
              <a:rPr lang="fr-FR" dirty="0" smtClean="0"/>
              <a:t>Tout plugin tiers effectuant du </a:t>
            </a:r>
            <a:r>
              <a:rPr lang="fr-FR" dirty="0" err="1" smtClean="0"/>
              <a:t>tracking</a:t>
            </a:r>
            <a:r>
              <a:rPr lang="fr-FR" dirty="0" smtClean="0"/>
              <a:t> et/ou collectant des données 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048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Collecter le </a:t>
            </a:r>
            <a:r>
              <a:rPr lang="fr-FR" dirty="0" smtClean="0"/>
              <a:t>consentement préalable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114799"/>
          </a:xfrm>
        </p:spPr>
        <p:txBody>
          <a:bodyPr>
            <a:normAutofit fontScale="92500" lnSpcReduction="20000"/>
          </a:bodyPr>
          <a:lstStyle/>
          <a:p>
            <a:r>
              <a:rPr lang="fr-FR" b="1" dirty="0" smtClean="0"/>
              <a:t>Pour les mineurs</a:t>
            </a:r>
            <a:r>
              <a:rPr lang="fr-FR" dirty="0" smtClean="0"/>
              <a:t> le consentement est possible à partir de la majorité numérique fixée à 15 ans.</a:t>
            </a:r>
            <a:endParaRPr lang="fr-FR" dirty="0" smtClean="0"/>
          </a:p>
          <a:p>
            <a:endParaRPr lang="fr-FR" b="1" dirty="0" smtClean="0"/>
          </a:p>
          <a:p>
            <a:r>
              <a:rPr lang="fr-FR" b="1" dirty="0" smtClean="0"/>
              <a:t>De </a:t>
            </a:r>
            <a:r>
              <a:rPr lang="fr-FR" b="1" dirty="0" smtClean="0"/>
              <a:t>manière globale</a:t>
            </a:r>
            <a:r>
              <a:rPr lang="fr-FR" dirty="0" smtClean="0"/>
              <a:t> (valable une fois pour tout le site) : </a:t>
            </a:r>
          </a:p>
          <a:p>
            <a:pPr lvl="1"/>
            <a:r>
              <a:rPr lang="fr-FR" dirty="0" smtClean="0"/>
              <a:t>Pour tous les cookies de </a:t>
            </a:r>
            <a:r>
              <a:rPr lang="fr-FR" dirty="0" err="1" smtClean="0"/>
              <a:t>tracking</a:t>
            </a:r>
            <a:r>
              <a:rPr lang="fr-FR" dirty="0" smtClean="0"/>
              <a:t> utilisés par le site (pop-up lors du 1</a:t>
            </a:r>
            <a:r>
              <a:rPr lang="fr-FR" baseline="30000" dirty="0" smtClean="0"/>
              <a:t>er</a:t>
            </a:r>
            <a:r>
              <a:rPr lang="fr-FR" dirty="0" smtClean="0"/>
              <a:t> accès au site)</a:t>
            </a:r>
          </a:p>
          <a:p>
            <a:pPr lvl="1"/>
            <a:r>
              <a:rPr lang="fr-FR" dirty="0" smtClean="0"/>
              <a:t>Pour tous les formulaires collectant des </a:t>
            </a:r>
            <a:r>
              <a:rPr lang="fr-FR" dirty="0" smtClean="0"/>
              <a:t>données</a:t>
            </a:r>
            <a:br>
              <a:rPr lang="fr-FR" dirty="0" smtClean="0"/>
            </a:br>
            <a:endParaRPr lang="fr-FR" dirty="0" smtClean="0"/>
          </a:p>
          <a:p>
            <a:r>
              <a:rPr lang="fr-FR" b="1" dirty="0" smtClean="0"/>
              <a:t>De manière segmentée</a:t>
            </a:r>
            <a:r>
              <a:rPr lang="fr-FR" dirty="0" smtClean="0"/>
              <a:t> : pour chaque formulaire :</a:t>
            </a:r>
            <a:br>
              <a:rPr lang="fr-FR" dirty="0" smtClean="0"/>
            </a:br>
            <a:r>
              <a:rPr lang="fr-FR" dirty="0" smtClean="0"/>
              <a:t>case </a:t>
            </a:r>
            <a:r>
              <a:rPr lang="fr-FR" dirty="0"/>
              <a:t>à cocher, </a:t>
            </a:r>
            <a:r>
              <a:rPr lang="fr-FR" dirty="0" smtClean="0"/>
              <a:t>bouton, texte </a:t>
            </a:r>
            <a:r>
              <a:rPr lang="fr-FR" dirty="0"/>
              <a:t>de consentement</a:t>
            </a:r>
            <a:r>
              <a:rPr lang="fr-FR" dirty="0" smtClean="0"/>
              <a:t>…</a:t>
            </a:r>
          </a:p>
          <a:p>
            <a:endParaRPr lang="fr-FR" dirty="0"/>
          </a:p>
          <a:p>
            <a:r>
              <a:rPr lang="fr-FR" b="1" dirty="0" smtClean="0"/>
              <a:t>Conserver la preuve du consentement</a:t>
            </a:r>
            <a:r>
              <a:rPr lang="fr-FR" dirty="0" smtClean="0"/>
              <a:t> (flou sur la forme) :</a:t>
            </a:r>
          </a:p>
          <a:p>
            <a:pPr lvl="1"/>
            <a:r>
              <a:rPr lang="fr-FR" dirty="0" smtClean="0"/>
              <a:t>Pas de limite de validité du consentement</a:t>
            </a:r>
          </a:p>
          <a:p>
            <a:pPr lvl="1"/>
            <a:r>
              <a:rPr lang="fr-FR" dirty="0" smtClean="0"/>
              <a:t>De manière claire et sans ambiguïté :  bouton « accepter » / </a:t>
            </a:r>
            <a:r>
              <a:rPr lang="fr-FR" dirty="0" err="1" smtClean="0"/>
              <a:t>cace</a:t>
            </a:r>
            <a:r>
              <a:rPr lang="fr-FR" dirty="0" smtClean="0"/>
              <a:t> à cocher (</a:t>
            </a:r>
            <a:r>
              <a:rPr lang="fr-FR" dirty="0" err="1" smtClean="0"/>
              <a:t>opt</a:t>
            </a:r>
            <a:r>
              <a:rPr lang="fr-FR" dirty="0" smtClean="0"/>
              <a:t>-in uniquement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604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292</TotalTime>
  <Words>636</Words>
  <Application>Microsoft Office PowerPoint</Application>
  <PresentationFormat>Grand écran</PresentationFormat>
  <Paragraphs>72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Impact</vt:lpstr>
      <vt:lpstr>Badge</vt:lpstr>
      <vt:lpstr>RGPD</vt:lpstr>
      <vt:lpstr>Présentation Générale</vt:lpstr>
      <vt:lpstr>Objectifs</vt:lpstr>
      <vt:lpstr>obligations</vt:lpstr>
      <vt:lpstr>QUELLES Données ?</vt:lpstr>
      <vt:lpstr>Rgpd et Site web</vt:lpstr>
      <vt:lpstr>Informer : Rédiger une Politique de confidentialité</vt:lpstr>
      <vt:lpstr>Informer : gestion des cookies</vt:lpstr>
      <vt:lpstr>Collecter le consentement préalable</vt:lpstr>
      <vt:lpstr>Sécuriser les données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RGPD</dc:title>
  <dc:creator>François Meynier</dc:creator>
  <cp:lastModifiedBy>François Meynier</cp:lastModifiedBy>
  <cp:revision>17</cp:revision>
  <dcterms:created xsi:type="dcterms:W3CDTF">2018-10-02T08:41:47Z</dcterms:created>
  <dcterms:modified xsi:type="dcterms:W3CDTF">2020-10-05T14:35:10Z</dcterms:modified>
</cp:coreProperties>
</file>